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7"/>
  </p:notesMasterIdLst>
  <p:handoutMasterIdLst>
    <p:handoutMasterId r:id="rId28"/>
  </p:handoutMasterIdLst>
  <p:sldIdLst>
    <p:sldId id="297" r:id="rId2"/>
    <p:sldId id="296" r:id="rId3"/>
    <p:sldId id="256" r:id="rId4"/>
    <p:sldId id="279" r:id="rId5"/>
    <p:sldId id="293" r:id="rId6"/>
    <p:sldId id="276" r:id="rId7"/>
    <p:sldId id="278" r:id="rId8"/>
    <p:sldId id="269" r:id="rId9"/>
    <p:sldId id="284" r:id="rId10"/>
    <p:sldId id="286" r:id="rId11"/>
    <p:sldId id="287" r:id="rId12"/>
    <p:sldId id="298" r:id="rId13"/>
    <p:sldId id="290" r:id="rId14"/>
    <p:sldId id="291" r:id="rId15"/>
    <p:sldId id="289" r:id="rId16"/>
    <p:sldId id="300" r:id="rId17"/>
    <p:sldId id="274" r:id="rId18"/>
    <p:sldId id="262" r:id="rId19"/>
    <p:sldId id="299" r:id="rId20"/>
    <p:sldId id="302" r:id="rId21"/>
    <p:sldId id="294" r:id="rId22"/>
    <p:sldId id="303" r:id="rId23"/>
    <p:sldId id="268" r:id="rId24"/>
    <p:sldId id="301" r:id="rId25"/>
    <p:sldId id="295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98" y="-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ker, Sharon" userId="S::walkers3@fultonschools.org::0389f282-0115-4b31-bd32-e29753366d59" providerId="AD" clId="Web-{07155442-1678-ECB2-2402-29F115BFA658}"/>
    <pc:docChg chg="addSld modSld">
      <pc:chgData name="Walker, Sharon" userId="S::walkers3@fultonschools.org::0389f282-0115-4b31-bd32-e29753366d59" providerId="AD" clId="Web-{07155442-1678-ECB2-2402-29F115BFA658}" dt="2018-08-23T16:04:38.329" v="5" actId="1076"/>
      <pc:docMkLst>
        <pc:docMk/>
      </pc:docMkLst>
      <pc:sldChg chg="addSp modSp new">
        <pc:chgData name="Walker, Sharon" userId="S::walkers3@fultonschools.org::0389f282-0115-4b31-bd32-e29753366d59" providerId="AD" clId="Web-{07155442-1678-ECB2-2402-29F115BFA658}" dt="2018-08-23T16:04:38.329" v="5" actId="1076"/>
        <pc:sldMkLst>
          <pc:docMk/>
          <pc:sldMk cId="3307216667" sldId="303"/>
        </pc:sldMkLst>
        <pc:picChg chg="add mod">
          <ac:chgData name="Walker, Sharon" userId="S::walkers3@fultonschools.org::0389f282-0115-4b31-bd32-e29753366d59" providerId="AD" clId="Web-{07155442-1678-ECB2-2402-29F115BFA658}" dt="2018-08-23T16:04:38.329" v="5" actId="1076"/>
          <ac:picMkLst>
            <pc:docMk/>
            <pc:sldMk cId="3307216667" sldId="303"/>
            <ac:picMk id="2" creationId="{ED863819-2FED-4A7E-B4D2-8A719630CF16}"/>
          </ac:picMkLst>
        </pc:picChg>
      </pc:sldChg>
    </pc:docChg>
  </pc:docChgLst>
  <pc:docChgLst>
    <pc:chgData name="Walker, Sharon" userId="S::walkers3@fultonschools.org::0389f282-0115-4b31-bd32-e29753366d59" providerId="AD" clId="Web-{5D09A6EC-19F2-1BB6-CF40-4C9698A239CC}"/>
    <pc:docChg chg="modSld">
      <pc:chgData name="Walker, Sharon" userId="S::walkers3@fultonschools.org::0389f282-0115-4b31-bd32-e29753366d59" providerId="AD" clId="Web-{5D09A6EC-19F2-1BB6-CF40-4C9698A239CC}" dt="2018-08-23T19:49:41.039" v="1" actId="20577"/>
      <pc:docMkLst>
        <pc:docMk/>
      </pc:docMkLst>
      <pc:sldChg chg="modSp">
        <pc:chgData name="Walker, Sharon" userId="S::walkers3@fultonschools.org::0389f282-0115-4b31-bd32-e29753366d59" providerId="AD" clId="Web-{5D09A6EC-19F2-1BB6-CF40-4C9698A239CC}" dt="2018-08-23T19:49:41.039" v="1" actId="20577"/>
        <pc:sldMkLst>
          <pc:docMk/>
          <pc:sldMk cId="0" sldId="301"/>
        </pc:sldMkLst>
        <pc:spChg chg="mod">
          <ac:chgData name="Walker, Sharon" userId="S::walkers3@fultonschools.org::0389f282-0115-4b31-bd32-e29753366d59" providerId="AD" clId="Web-{5D09A6EC-19F2-1BB6-CF40-4C9698A239CC}" dt="2018-08-23T19:49:41.039" v="1" actId="20577"/>
          <ac:spMkLst>
            <pc:docMk/>
            <pc:sldMk cId="0" sldId="301"/>
            <ac:spMk id="3" creationId="{2691B1E4-9BCE-448A-BE74-3A2F78A1B59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33291179-C3F6-4A5D-AC36-2AD8260EDD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1347AB32-E4A4-4FE3-954E-71B0988C9A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xmlns="" id="{780E6DE8-FAAB-4DF3-B410-6F4DA3935F8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xmlns="" id="{B50F1066-3661-4168-A976-D6374FF421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5023A22-7539-402F-9399-50BEA20A6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078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8D393F84-2C52-444F-9E8A-3D8C034BBE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05EF8B42-5BEE-4A3D-BB2B-6FEF8E6CAC04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xmlns="" id="{8C42FB55-37B6-4B81-BE69-9F1A4C83D2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7E6B16EB-E575-4CFA-8CA1-646B0FF967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F48BD45D-B9F4-4796-B235-22DEFD457A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5A265F3-A091-4EA6-91E3-FBA4726010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1214385-B586-4782-AF86-60B789E979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909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xmlns="" id="{0EB8CFAC-D995-4F07-9D0A-E1545C68C7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xmlns="" id="{EEE79BC0-A800-4E79-88AA-DB9CBCE85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5AC4CA29-F93E-44D9-8542-EF4C17B0F5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D5F95BA-AEB3-4DA9-8F9D-EA605BB2A5E8}" type="slidenum">
              <a:rPr lang="en-US" altLang="en-US" smtClean="0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2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9D568C1C-9CEE-4819-9A70-169CEB72331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41836425-71C4-4886-BDD3-AAD503A53E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xmlns="" id="{4AC4F8BD-40EA-4338-A600-4EDBBA96419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xmlns="" id="{2F570F82-22B6-497B-9894-F29E1945146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xmlns="" id="{DCCFBA78-E79B-4832-9105-51682857BE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64 w 1722"/>
                <a:gd name="T1" fmla="*/ 37 h 66"/>
                <a:gd name="T2" fmla="*/ 1664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64 w 1722"/>
                <a:gd name="T9" fmla="*/ 37 h 66"/>
                <a:gd name="T10" fmla="*/ 1664 w 1722"/>
                <a:gd name="T11" fmla="*/ 3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xmlns="" id="{2201CEC9-453C-49F2-8C9A-7D05B54B3F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09 w 4789"/>
                <a:gd name="T3" fmla="*/ 77 h 329"/>
                <a:gd name="T4" fmla="*/ 470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rgbClr val="00007D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xmlns="" id="{E983ED2B-1F26-49F7-82D4-00353D092DE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46 w 975"/>
                <a:gd name="T1" fmla="*/ 48 h 101"/>
                <a:gd name="T2" fmla="*/ 94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46 w 975"/>
                <a:gd name="T9" fmla="*/ 48 h 101"/>
                <a:gd name="T10" fmla="*/ 94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xmlns="" id="{7E1E909F-2A56-4E38-8B22-3D36DD2142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8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83 w 2141"/>
                <a:gd name="T7" fmla="*/ 0 h 198"/>
                <a:gd name="T8" fmla="*/ 208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xmlns="" id="{7E454DBA-445F-4D72-9D64-24D919719F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xmlns="" id="{52B2070A-8F28-412A-A342-1825633D43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95 w 2517"/>
                <a:gd name="T1" fmla="*/ 276 h 276"/>
                <a:gd name="T2" fmla="*/ 2430 w 2517"/>
                <a:gd name="T3" fmla="*/ 204 h 276"/>
                <a:gd name="T4" fmla="*/ 2173 w 2517"/>
                <a:gd name="T5" fmla="*/ 0 h 276"/>
                <a:gd name="T6" fmla="*/ 0 w 2517"/>
                <a:gd name="T7" fmla="*/ 276 h 276"/>
                <a:gd name="T8" fmla="*/ 2095 w 2517"/>
                <a:gd name="T9" fmla="*/ 276 h 276"/>
                <a:gd name="T10" fmla="*/ 209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xmlns="" id="{2412759C-0B26-435E-B084-9930014182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xmlns="" id="{AABC8250-CAC8-411B-A5A2-53629282C86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0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00 w 729"/>
                <a:gd name="T7" fmla="*/ 240 h 240"/>
                <a:gd name="T8" fmla="*/ 70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xmlns="" id="{24E13879-0615-4E15-A502-12408F5D90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xmlns="" id="{AF7ACB98-701D-40BD-8E6A-D05787A0520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00 w 729"/>
                <a:gd name="T1" fmla="*/ 318 h 318"/>
                <a:gd name="T2" fmla="*/ 70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00 w 729"/>
                <a:gd name="T9" fmla="*/ 318 h 318"/>
                <a:gd name="T10" fmla="*/ 70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xmlns="" id="{AE12296E-E7C3-467B-8CB3-5F39C4CF3D8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xmlns="" id="{72725DAB-5A13-4A08-AC91-3CCC115C8B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xmlns="" id="{513953A1-B421-4E1E-8980-A9ADC8D151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xmlns="" id="{4311DCAA-39CE-42E4-BAE2-BE821959059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xmlns="" id="{CE56CD38-0C13-4C68-963A-41547C41F6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xmlns="" id="{1570EAF3-729B-43E5-A5EC-27D0E9AB6F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xmlns="" id="{83436CDF-1864-4DAF-A168-476DB00DF4F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xmlns="" id="{4D7C8CFB-A0E8-4D9F-B4F8-6BCA5D0D53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56 w 2200"/>
                <a:gd name="T3" fmla="*/ 2450 h 2482"/>
                <a:gd name="T4" fmla="*/ 2168 w 2200"/>
                <a:gd name="T5" fmla="*/ 2444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5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xmlns="" id="{B09A9F2A-F5FE-46B1-8F50-B3A198CD8A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xmlns="" id="{F1D0DC34-EAFE-4A5D-A054-3E9D223CEC6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xmlns="" id="{25C9B3B9-AFC9-42FF-A5A4-98E169288F4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xmlns="" id="{180FE3C8-DACC-4194-95EF-92F9BFC5F2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xmlns="" id="{61B20618-100A-416D-819A-5F723EA2953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8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xmlns="" id="{63D7F2F2-CEA5-4ACF-A298-2F85368A3F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xmlns="" id="{B18DD932-8459-4E28-B248-D412B8F50AF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xmlns="" id="{62598001-1B21-4B96-8E05-2C82D48810A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xmlns="" id="{D22CE6E1-6C65-4719-AFD4-CE77E7341E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xmlns="" id="{1A8DB5DD-BF8E-4E6D-BA6B-AA7E409859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xmlns="" id="{5CC7A096-C110-4DC2-9BC9-D96F34DD62A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xmlns="" id="{895C9903-BB23-4FA6-BA97-462FC98C30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xmlns="" id="{7F61D94E-4F6E-49CF-B598-BC5A69C310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xmlns="" id="{497E75F9-9666-41A4-A704-1EEBB167747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xmlns="" id="{5DDE371C-967D-4814-9052-1ECD816E0C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41" name="Group 39">
              <a:extLst>
                <a:ext uri="{FF2B5EF4-FFF2-40B4-BE49-F238E27FC236}">
                  <a16:creationId xmlns:a16="http://schemas.microsoft.com/office/drawing/2014/main" xmlns="" id="{71C221C4-6DE9-42CC-8291-2D44F6B3ABD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>
                <a:extLst>
                  <a:ext uri="{FF2B5EF4-FFF2-40B4-BE49-F238E27FC236}">
                    <a16:creationId xmlns:a16="http://schemas.microsoft.com/office/drawing/2014/main" xmlns="" id="{F92F91CE-F9C8-4A6D-BABF-15964F98EDC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43" name="Freeform 41">
                <a:extLst>
                  <a:ext uri="{FF2B5EF4-FFF2-40B4-BE49-F238E27FC236}">
                    <a16:creationId xmlns:a16="http://schemas.microsoft.com/office/drawing/2014/main" xmlns="" id="{8D029309-B532-464B-9C0E-B7DC79B3CC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307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4" name="Rectangle 44">
            <a:extLst>
              <a:ext uri="{FF2B5EF4-FFF2-40B4-BE49-F238E27FC236}">
                <a16:creationId xmlns:a16="http://schemas.microsoft.com/office/drawing/2014/main" xmlns="" id="{21B2A9E2-27C0-4FBE-841C-F783AD263DD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>
            <a:extLst>
              <a:ext uri="{FF2B5EF4-FFF2-40B4-BE49-F238E27FC236}">
                <a16:creationId xmlns:a16="http://schemas.microsoft.com/office/drawing/2014/main" xmlns="" id="{9C15B91B-7FFF-43F6-8472-25100EF64D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>
            <a:extLst>
              <a:ext uri="{FF2B5EF4-FFF2-40B4-BE49-F238E27FC236}">
                <a16:creationId xmlns:a16="http://schemas.microsoft.com/office/drawing/2014/main" xmlns="" id="{F61E81DE-F950-457A-8C91-7BF86DD28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92501-1526-4CB2-8E05-5C71CD05D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22124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xmlns="" id="{0A505B36-247E-4556-AB20-00DFF23CEC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xmlns="" id="{ABC5FA4D-5A17-4AE2-B8B6-19D0118DBC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xmlns="" id="{F9842B17-CF0A-4357-AF58-11C579235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551B8-E4D1-408F-85D9-DAC5CFD2D3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28161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xmlns="" id="{16A493C0-5133-4742-9AE0-94049D995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xmlns="" id="{2AA1FF1A-C7ED-4EB4-9E02-02EE6F6C0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xmlns="" id="{F1C52769-382E-4267-84F3-DE6E652C61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9CED8-AD6F-46BD-98D5-53B15CF00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46580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xmlns="" id="{138595D4-80E5-4CD3-857C-E22220942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xmlns="" id="{2E182288-DC9D-4DD3-A377-9B3DC626E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xmlns="" id="{8DE22ECF-F5DE-4B2B-94F6-5DE8F923CD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33B4E-94DF-4C01-BA3F-C9D866BA6E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3682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>
            <a:extLst>
              <a:ext uri="{FF2B5EF4-FFF2-40B4-BE49-F238E27FC236}">
                <a16:creationId xmlns:a16="http://schemas.microsoft.com/office/drawing/2014/main" xmlns="" id="{E3CB972A-ABDE-4841-A94F-C9557FBEEF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>
            <a:extLst>
              <a:ext uri="{FF2B5EF4-FFF2-40B4-BE49-F238E27FC236}">
                <a16:creationId xmlns:a16="http://schemas.microsoft.com/office/drawing/2014/main" xmlns="" id="{25413C84-204E-4534-A1C6-F9CE1DC75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xmlns="" id="{A2261AB3-7BC5-40A6-A776-75D003B38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0B4CA-BEEE-4A68-8326-2A0C02E97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728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xmlns="" id="{9C345C54-FD51-4590-83DC-71AC6D219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xmlns="" id="{B15E59D7-6DB7-4010-B0BB-4A260F430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xmlns="" id="{C0B3A4FA-3AFA-40F3-BFB3-D4B6AC9EE3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61B0C-77DA-4FC0-9D38-889F51D8AB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90578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xmlns="" id="{96CB463F-100D-46B8-A3FA-9A3E70E220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>
            <a:extLst>
              <a:ext uri="{FF2B5EF4-FFF2-40B4-BE49-F238E27FC236}">
                <a16:creationId xmlns:a16="http://schemas.microsoft.com/office/drawing/2014/main" xmlns="" id="{13A3A47C-2BB3-434C-B5D3-F6808C4102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>
            <a:extLst>
              <a:ext uri="{FF2B5EF4-FFF2-40B4-BE49-F238E27FC236}">
                <a16:creationId xmlns:a16="http://schemas.microsoft.com/office/drawing/2014/main" xmlns="" id="{E06187D8-3A61-4FB5-B378-7C6011F237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1F26-13F4-43EA-9867-56EA2F03D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32340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>
            <a:extLst>
              <a:ext uri="{FF2B5EF4-FFF2-40B4-BE49-F238E27FC236}">
                <a16:creationId xmlns:a16="http://schemas.microsoft.com/office/drawing/2014/main" xmlns="" id="{15078712-75E6-4C44-AB65-F21DFBA714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>
            <a:extLst>
              <a:ext uri="{FF2B5EF4-FFF2-40B4-BE49-F238E27FC236}">
                <a16:creationId xmlns:a16="http://schemas.microsoft.com/office/drawing/2014/main" xmlns="" id="{A95050CF-D046-4755-A82F-76346D974C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>
            <a:extLst>
              <a:ext uri="{FF2B5EF4-FFF2-40B4-BE49-F238E27FC236}">
                <a16:creationId xmlns:a16="http://schemas.microsoft.com/office/drawing/2014/main" xmlns="" id="{44AA53F6-43F4-46D6-B20B-859BC9003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A9F0-888D-4B18-9660-13F217CFA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64430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>
            <a:extLst>
              <a:ext uri="{FF2B5EF4-FFF2-40B4-BE49-F238E27FC236}">
                <a16:creationId xmlns:a16="http://schemas.microsoft.com/office/drawing/2014/main" xmlns="" id="{99E6C06A-B3C6-4CDC-A755-96541D07E7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>
            <a:extLst>
              <a:ext uri="{FF2B5EF4-FFF2-40B4-BE49-F238E27FC236}">
                <a16:creationId xmlns:a16="http://schemas.microsoft.com/office/drawing/2014/main" xmlns="" id="{533BC28D-6457-4C7A-841F-915794D941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>
            <a:extLst>
              <a:ext uri="{FF2B5EF4-FFF2-40B4-BE49-F238E27FC236}">
                <a16:creationId xmlns:a16="http://schemas.microsoft.com/office/drawing/2014/main" xmlns="" id="{FBD03656-4259-4854-BCE1-CEF1C6A05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5299F-0787-43E7-907D-38AF2C35CE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35399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xmlns="" id="{F3142781-5272-4256-9A3B-48AFA3F62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xmlns="" id="{4CD77C8A-C51A-48C1-B76B-88797E033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xmlns="" id="{0EC7AFEF-0CC6-48AC-A9B7-54DA96CF8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C8A32-C060-452B-881C-A205CF402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39525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>
            <a:extLst>
              <a:ext uri="{FF2B5EF4-FFF2-40B4-BE49-F238E27FC236}">
                <a16:creationId xmlns:a16="http://schemas.microsoft.com/office/drawing/2014/main" xmlns="" id="{A7F76298-359C-4458-99AB-14EC7E0CAB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>
            <a:extLst>
              <a:ext uri="{FF2B5EF4-FFF2-40B4-BE49-F238E27FC236}">
                <a16:creationId xmlns:a16="http://schemas.microsoft.com/office/drawing/2014/main" xmlns="" id="{8B9DB2FE-C431-4B6D-9F1A-C2C91858F8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>
            <a:extLst>
              <a:ext uri="{FF2B5EF4-FFF2-40B4-BE49-F238E27FC236}">
                <a16:creationId xmlns:a16="http://schemas.microsoft.com/office/drawing/2014/main" xmlns="" id="{333C6618-1CB7-4F9D-8146-5AA87DB0F3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CB5AF-A745-4E80-8D3F-DE4BD0A6C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0919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5A638089-34FB-4790-871A-1B041510BF5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9699" name="Freeform 3">
              <a:extLst>
                <a:ext uri="{FF2B5EF4-FFF2-40B4-BE49-F238E27FC236}">
                  <a16:creationId xmlns:a16="http://schemas.microsoft.com/office/drawing/2014/main" xmlns="" id="{1C90B9E6-E7C0-469A-989F-B67012DCA7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00" name="Freeform 4">
              <a:extLst>
                <a:ext uri="{FF2B5EF4-FFF2-40B4-BE49-F238E27FC236}">
                  <a16:creationId xmlns:a16="http://schemas.microsoft.com/office/drawing/2014/main" xmlns="" id="{ECC58CD3-903B-4EFB-BCA8-4AD04B6422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01" name="Freeform 5">
              <a:extLst>
                <a:ext uri="{FF2B5EF4-FFF2-40B4-BE49-F238E27FC236}">
                  <a16:creationId xmlns:a16="http://schemas.microsoft.com/office/drawing/2014/main" xmlns="" id="{BFD4482E-9F70-41DB-A7CB-B9D490E52DE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35" name="Freeform 6">
              <a:extLst>
                <a:ext uri="{FF2B5EF4-FFF2-40B4-BE49-F238E27FC236}">
                  <a16:creationId xmlns:a16="http://schemas.microsoft.com/office/drawing/2014/main" xmlns="" id="{94CD76CD-F642-4395-98CE-C8F44D2D308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664 w 1722"/>
                <a:gd name="T1" fmla="*/ 37 h 66"/>
                <a:gd name="T2" fmla="*/ 1664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664 w 1722"/>
                <a:gd name="T9" fmla="*/ 37 h 66"/>
                <a:gd name="T10" fmla="*/ 1664 w 1722"/>
                <a:gd name="T11" fmla="*/ 3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7">
              <a:extLst>
                <a:ext uri="{FF2B5EF4-FFF2-40B4-BE49-F238E27FC236}">
                  <a16:creationId xmlns:a16="http://schemas.microsoft.com/office/drawing/2014/main" xmlns="" id="{7BDF7154-AA25-4291-9A0B-9665B65E0D3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09 w 4789"/>
                <a:gd name="T3" fmla="*/ 77 h 329"/>
                <a:gd name="T4" fmla="*/ 470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rgbClr val="00007D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8">
              <a:extLst>
                <a:ext uri="{FF2B5EF4-FFF2-40B4-BE49-F238E27FC236}">
                  <a16:creationId xmlns:a16="http://schemas.microsoft.com/office/drawing/2014/main" xmlns="" id="{F2D1F8F5-8FCA-4CA3-B8B8-BD93938651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46 w 975"/>
                <a:gd name="T1" fmla="*/ 48 h 101"/>
                <a:gd name="T2" fmla="*/ 94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46 w 975"/>
                <a:gd name="T9" fmla="*/ 48 h 101"/>
                <a:gd name="T10" fmla="*/ 94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>
              <a:extLst>
                <a:ext uri="{FF2B5EF4-FFF2-40B4-BE49-F238E27FC236}">
                  <a16:creationId xmlns:a16="http://schemas.microsoft.com/office/drawing/2014/main" xmlns="" id="{6A0616FA-3C32-4DF8-9C28-85E07375AE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8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83 w 2141"/>
                <a:gd name="T7" fmla="*/ 0 h 198"/>
                <a:gd name="T8" fmla="*/ 208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10">
              <a:extLst>
                <a:ext uri="{FF2B5EF4-FFF2-40B4-BE49-F238E27FC236}">
                  <a16:creationId xmlns:a16="http://schemas.microsoft.com/office/drawing/2014/main" xmlns="" id="{B2A22B22-128E-49E5-97F7-72D32CD1FFB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0" name="Freeform 11">
              <a:extLst>
                <a:ext uri="{FF2B5EF4-FFF2-40B4-BE49-F238E27FC236}">
                  <a16:creationId xmlns:a16="http://schemas.microsoft.com/office/drawing/2014/main" xmlns="" id="{5528A671-3CFC-4050-906B-A3C59C53CF0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95 w 2517"/>
                <a:gd name="T1" fmla="*/ 276 h 276"/>
                <a:gd name="T2" fmla="*/ 2430 w 2517"/>
                <a:gd name="T3" fmla="*/ 204 h 276"/>
                <a:gd name="T4" fmla="*/ 2173 w 2517"/>
                <a:gd name="T5" fmla="*/ 0 h 276"/>
                <a:gd name="T6" fmla="*/ 0 w 2517"/>
                <a:gd name="T7" fmla="*/ 276 h 276"/>
                <a:gd name="T8" fmla="*/ 2095 w 2517"/>
                <a:gd name="T9" fmla="*/ 276 h 276"/>
                <a:gd name="T10" fmla="*/ 209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12">
              <a:extLst>
                <a:ext uri="{FF2B5EF4-FFF2-40B4-BE49-F238E27FC236}">
                  <a16:creationId xmlns:a16="http://schemas.microsoft.com/office/drawing/2014/main" xmlns="" id="{18CDF45F-6319-4A3D-A77F-A716D9018F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2" name="Freeform 13">
              <a:extLst>
                <a:ext uri="{FF2B5EF4-FFF2-40B4-BE49-F238E27FC236}">
                  <a16:creationId xmlns:a16="http://schemas.microsoft.com/office/drawing/2014/main" xmlns="" id="{33447D84-E4A1-4249-9F6C-AA1F35EDE5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0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00 w 729"/>
                <a:gd name="T7" fmla="*/ 240 h 240"/>
                <a:gd name="T8" fmla="*/ 70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Freeform 14">
              <a:extLst>
                <a:ext uri="{FF2B5EF4-FFF2-40B4-BE49-F238E27FC236}">
                  <a16:creationId xmlns:a16="http://schemas.microsoft.com/office/drawing/2014/main" xmlns="" id="{4D886614-C5AC-4ECE-B20D-F09DC97F81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4" name="Freeform 15">
              <a:extLst>
                <a:ext uri="{FF2B5EF4-FFF2-40B4-BE49-F238E27FC236}">
                  <a16:creationId xmlns:a16="http://schemas.microsoft.com/office/drawing/2014/main" xmlns="" id="{BD6824C4-EF33-4748-A4D0-1DC8597E74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00 w 729"/>
                <a:gd name="T1" fmla="*/ 318 h 318"/>
                <a:gd name="T2" fmla="*/ 70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00 w 729"/>
                <a:gd name="T9" fmla="*/ 318 h 318"/>
                <a:gd name="T10" fmla="*/ 70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Freeform 16">
              <a:extLst>
                <a:ext uri="{FF2B5EF4-FFF2-40B4-BE49-F238E27FC236}">
                  <a16:creationId xmlns:a16="http://schemas.microsoft.com/office/drawing/2014/main" xmlns="" id="{1190AC29-BDCF-46E6-BB37-B78A7053DC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13" name="Freeform 17">
              <a:extLst>
                <a:ext uri="{FF2B5EF4-FFF2-40B4-BE49-F238E27FC236}">
                  <a16:creationId xmlns:a16="http://schemas.microsoft.com/office/drawing/2014/main" xmlns="" id="{7D1E211A-98FE-4543-88C8-95983638C2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14" name="Freeform 18">
              <a:extLst>
                <a:ext uri="{FF2B5EF4-FFF2-40B4-BE49-F238E27FC236}">
                  <a16:creationId xmlns:a16="http://schemas.microsoft.com/office/drawing/2014/main" xmlns="" id="{7CD3700A-9DA3-4A37-A6A4-543D86765B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48" name="Freeform 19">
              <a:extLst>
                <a:ext uri="{FF2B5EF4-FFF2-40B4-BE49-F238E27FC236}">
                  <a16:creationId xmlns:a16="http://schemas.microsoft.com/office/drawing/2014/main" xmlns="" id="{D725417F-CBD9-41ED-9ECD-9C526C6E29B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>
              <a:extLst>
                <a:ext uri="{FF2B5EF4-FFF2-40B4-BE49-F238E27FC236}">
                  <a16:creationId xmlns:a16="http://schemas.microsoft.com/office/drawing/2014/main" xmlns="" id="{9D85BB15-DC1C-453A-AECA-F75338415A0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0" name="Freeform 21">
              <a:extLst>
                <a:ext uri="{FF2B5EF4-FFF2-40B4-BE49-F238E27FC236}">
                  <a16:creationId xmlns:a16="http://schemas.microsoft.com/office/drawing/2014/main" xmlns="" id="{09DF1C26-01EC-4527-A606-2DCFE664EA3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Freeform 22">
              <a:extLst>
                <a:ext uri="{FF2B5EF4-FFF2-40B4-BE49-F238E27FC236}">
                  <a16:creationId xmlns:a16="http://schemas.microsoft.com/office/drawing/2014/main" xmlns="" id="{E5F7D3FC-FA36-4D41-99FA-186541519EA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2" name="Freeform 23">
              <a:extLst>
                <a:ext uri="{FF2B5EF4-FFF2-40B4-BE49-F238E27FC236}">
                  <a16:creationId xmlns:a16="http://schemas.microsoft.com/office/drawing/2014/main" xmlns="" id="{1D73C7F4-E7DF-4825-B59B-76CBD6638E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56 w 2200"/>
                <a:gd name="T3" fmla="*/ 2450 h 2482"/>
                <a:gd name="T4" fmla="*/ 2168 w 2200"/>
                <a:gd name="T5" fmla="*/ 2444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0065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Freeform 24">
              <a:extLst>
                <a:ext uri="{FF2B5EF4-FFF2-40B4-BE49-F238E27FC236}">
                  <a16:creationId xmlns:a16="http://schemas.microsoft.com/office/drawing/2014/main" xmlns="" id="{D5B9CB2D-BC07-4637-9A29-5BA3ACB4C66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4" name="Freeform 25">
              <a:extLst>
                <a:ext uri="{FF2B5EF4-FFF2-40B4-BE49-F238E27FC236}">
                  <a16:creationId xmlns:a16="http://schemas.microsoft.com/office/drawing/2014/main" xmlns="" id="{E4447332-12DD-468B-9172-F8431C950F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Freeform 26">
              <a:extLst>
                <a:ext uri="{FF2B5EF4-FFF2-40B4-BE49-F238E27FC236}">
                  <a16:creationId xmlns:a16="http://schemas.microsoft.com/office/drawing/2014/main" xmlns="" id="{F4D1226D-602F-41AE-8FBB-FBE02D12BBD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23" name="Freeform 27">
              <a:extLst>
                <a:ext uri="{FF2B5EF4-FFF2-40B4-BE49-F238E27FC236}">
                  <a16:creationId xmlns:a16="http://schemas.microsoft.com/office/drawing/2014/main" xmlns="" id="{6BFEDB7E-D3A8-42C3-BE09-90B2A2CCFB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7" name="Freeform 28">
              <a:extLst>
                <a:ext uri="{FF2B5EF4-FFF2-40B4-BE49-F238E27FC236}">
                  <a16:creationId xmlns:a16="http://schemas.microsoft.com/office/drawing/2014/main" xmlns="" id="{A0B56E08-A070-4252-B13A-BD5E6D2454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8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Freeform 29">
              <a:extLst>
                <a:ext uri="{FF2B5EF4-FFF2-40B4-BE49-F238E27FC236}">
                  <a16:creationId xmlns:a16="http://schemas.microsoft.com/office/drawing/2014/main" xmlns="" id="{0D7A2035-147B-425C-9732-9502ACB195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1059" name="Freeform 30">
              <a:extLst>
                <a:ext uri="{FF2B5EF4-FFF2-40B4-BE49-F238E27FC236}">
                  <a16:creationId xmlns:a16="http://schemas.microsoft.com/office/drawing/2014/main" xmlns="" id="{66F94719-D55B-4078-A09C-E125CBCC8F3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7" name="Freeform 31">
              <a:extLst>
                <a:ext uri="{FF2B5EF4-FFF2-40B4-BE49-F238E27FC236}">
                  <a16:creationId xmlns:a16="http://schemas.microsoft.com/office/drawing/2014/main" xmlns="" id="{22BAE3B6-2353-4A78-9A96-8480ACD7F8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28" name="Freeform 32">
              <a:extLst>
                <a:ext uri="{FF2B5EF4-FFF2-40B4-BE49-F238E27FC236}">
                  <a16:creationId xmlns:a16="http://schemas.microsoft.com/office/drawing/2014/main" xmlns="" id="{C32F0367-64A7-4349-9338-0AF5741B869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29" name="Freeform 33">
              <a:extLst>
                <a:ext uri="{FF2B5EF4-FFF2-40B4-BE49-F238E27FC236}">
                  <a16:creationId xmlns:a16="http://schemas.microsoft.com/office/drawing/2014/main" xmlns="" id="{570362CC-820B-46D8-A6B8-A5BADD392D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30" name="Freeform 34">
              <a:extLst>
                <a:ext uri="{FF2B5EF4-FFF2-40B4-BE49-F238E27FC236}">
                  <a16:creationId xmlns:a16="http://schemas.microsoft.com/office/drawing/2014/main" xmlns="" id="{AFD8DAED-B55F-4AE2-9360-00F4DB8F47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31" name="Freeform 35">
              <a:extLst>
                <a:ext uri="{FF2B5EF4-FFF2-40B4-BE49-F238E27FC236}">
                  <a16:creationId xmlns:a16="http://schemas.microsoft.com/office/drawing/2014/main" xmlns="" id="{36FA69D9-82C4-414B-8046-6B9209EACAD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32" name="Freeform 36">
              <a:extLst>
                <a:ext uri="{FF2B5EF4-FFF2-40B4-BE49-F238E27FC236}">
                  <a16:creationId xmlns:a16="http://schemas.microsoft.com/office/drawing/2014/main" xmlns="" id="{56C20BAA-F2B6-4A67-8361-A8971815FF4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33" name="Freeform 37">
              <a:extLst>
                <a:ext uri="{FF2B5EF4-FFF2-40B4-BE49-F238E27FC236}">
                  <a16:creationId xmlns:a16="http://schemas.microsoft.com/office/drawing/2014/main" xmlns="" id="{214F9C6E-CA57-4B23-B68C-04722B3C0D9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sp>
          <p:nvSpPr>
            <p:cNvPr id="29734" name="Freeform 38">
              <a:extLst>
                <a:ext uri="{FF2B5EF4-FFF2-40B4-BE49-F238E27FC236}">
                  <a16:creationId xmlns:a16="http://schemas.microsoft.com/office/drawing/2014/main" xmlns="" id="{765C4647-44F4-4764-B671-59187A238A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+mn-ea"/>
              </a:endParaRPr>
            </a:p>
          </p:txBody>
        </p:sp>
        <p:grpSp>
          <p:nvGrpSpPr>
            <p:cNvPr id="1068" name="Group 39">
              <a:extLst>
                <a:ext uri="{FF2B5EF4-FFF2-40B4-BE49-F238E27FC236}">
                  <a16:creationId xmlns:a16="http://schemas.microsoft.com/office/drawing/2014/main" xmlns="" id="{359C67EC-1605-4FC5-8B28-E673E1CAB5A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9736" name="Freeform 40">
                <a:extLst>
                  <a:ext uri="{FF2B5EF4-FFF2-40B4-BE49-F238E27FC236}">
                    <a16:creationId xmlns:a16="http://schemas.microsoft.com/office/drawing/2014/main" xmlns="" id="{CFFA4660-4626-4B6B-9334-BFEE1070554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  <p:sp>
            <p:nvSpPr>
              <p:cNvPr id="29737" name="Freeform 41">
                <a:extLst>
                  <a:ext uri="{FF2B5EF4-FFF2-40B4-BE49-F238E27FC236}">
                    <a16:creationId xmlns:a16="http://schemas.microsoft.com/office/drawing/2014/main" xmlns="" id="{A8136739-B5E3-47E3-84FE-FE39646CE7F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  <a:ea typeface="+mn-ea"/>
                </a:endParaRPr>
              </a:p>
            </p:txBody>
          </p:sp>
        </p:grpSp>
      </p:grpSp>
      <p:sp>
        <p:nvSpPr>
          <p:cNvPr id="29738" name="Rectangle 42">
            <a:extLst>
              <a:ext uri="{FF2B5EF4-FFF2-40B4-BE49-F238E27FC236}">
                <a16:creationId xmlns:a16="http://schemas.microsoft.com/office/drawing/2014/main" xmlns="" id="{0F778437-52E1-46E5-9EE8-A5C429374E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739" name="Rectangle 43">
            <a:extLst>
              <a:ext uri="{FF2B5EF4-FFF2-40B4-BE49-F238E27FC236}">
                <a16:creationId xmlns:a16="http://schemas.microsoft.com/office/drawing/2014/main" xmlns="" id="{CB96121B-6EAC-4ABD-A070-8F8CEC501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40" name="Rectangle 44">
            <a:extLst>
              <a:ext uri="{FF2B5EF4-FFF2-40B4-BE49-F238E27FC236}">
                <a16:creationId xmlns:a16="http://schemas.microsoft.com/office/drawing/2014/main" xmlns="" id="{D9B2CD1C-08C7-4BF3-A1F9-BC7D845EE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41" name="Rectangle 45">
            <a:extLst>
              <a:ext uri="{FF2B5EF4-FFF2-40B4-BE49-F238E27FC236}">
                <a16:creationId xmlns:a16="http://schemas.microsoft.com/office/drawing/2014/main" xmlns="" id="{F2EEC876-D9D3-4E86-96AE-E5BE5DE5E0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42" name="Rectangle 46">
            <a:extLst>
              <a:ext uri="{FF2B5EF4-FFF2-40B4-BE49-F238E27FC236}">
                <a16:creationId xmlns:a16="http://schemas.microsoft.com/office/drawing/2014/main" xmlns="" id="{F74FA376-C1E8-46ED-BBF5-B9B866035A0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36AFD43-B6C0-4034-937C-0EC8987D2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9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lusmath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angela_lee_duckworth_the_key_to_success_grit?language=e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hyperlink" Target="mailto:walkers3@fultonschools.org" TargetMode="External"/><Relationship Id="rId7" Type="http://schemas.openxmlformats.org/officeDocument/2006/relationships/hyperlink" Target="mailto:hamiltonl2@fultonschools.org" TargetMode="External"/><Relationship Id="rId2" Type="http://schemas.openxmlformats.org/officeDocument/2006/relationships/hyperlink" Target="mailto:tavel@fultonschools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angia@fultonschools.org" TargetMode="External"/><Relationship Id="rId5" Type="http://schemas.openxmlformats.org/officeDocument/2006/relationships/hyperlink" Target="mailto:Smejkal@fultonschools.org" TargetMode="External"/><Relationship Id="rId4" Type="http://schemas.openxmlformats.org/officeDocument/2006/relationships/hyperlink" Target="mailto:Taquechel@fultonschools.or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tavelsclass.weebly.com/" TargetMode="External"/><Relationship Id="rId2" Type="http://schemas.openxmlformats.org/officeDocument/2006/relationships/hyperlink" Target="http://www.walkers3.weebly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doe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C2ABD8-A386-484B-95D4-5340903C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/>
              <a:t>Welcome to Curriculum 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7D5F97-3F29-4477-8450-92432FE7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sz="4800" dirty="0"/>
              <a:t>Fifth Grade</a:t>
            </a:r>
          </a:p>
          <a:p>
            <a:pPr algn="ctr">
              <a:defRPr/>
            </a:pPr>
            <a:endParaRPr lang="en-US" sz="4800" dirty="0"/>
          </a:p>
          <a:p>
            <a:pPr algn="ctr">
              <a:defRPr/>
            </a:pPr>
            <a:endParaRPr lang="en-US" sz="4800" dirty="0"/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xmlns="" id="{7ABE76DE-CD07-4740-93EA-DBA72F808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0"/>
            <a:ext cx="4587875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2A4B13-FD41-4FB6-8D28-CDFBE9A54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029200"/>
            <a:ext cx="6511925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Basic Facts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764E25-896D-44A5-BC4A-8A05C9567E7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143000" y="731838"/>
            <a:ext cx="6400800" cy="406876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It is VERY important that all students know their basic facts for computation. Mastery of basic math facts enables focus to be on the gaining of new concepts with greater ease.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5200" dirty="0">
                <a:hlinkClick r:id="rId2"/>
              </a:rPr>
              <a:t>www.aplusmath.com</a:t>
            </a:r>
            <a:endParaRPr lang="en-US" sz="5200" dirty="0"/>
          </a:p>
          <a:p>
            <a:pPr marL="285750" indent="-285750">
              <a:buFont typeface="Wingdings" panose="05000000000000000000" pitchFamily="2" charset="2"/>
              <a:buNone/>
              <a:defRPr/>
            </a:pPr>
            <a:r>
              <a:rPr lang="en-US" sz="3300" dirty="0"/>
              <a:t>   This website is a great tool to use to help practice facts and print out flashcards for free! 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990E3-95B3-468F-9FE4-6E757A912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525" y="4953000"/>
            <a:ext cx="6511925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AE11DA-3BAB-4A12-891B-DA1A4ED05E0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143000" y="731838"/>
            <a:ext cx="6400800" cy="34750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The math curriculum focuses on students demonstrating mastery in two important ways: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Students are able to DO the math</a:t>
            </a:r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endParaRPr lang="en-US" sz="2800" dirty="0"/>
          </a:p>
          <a:p>
            <a:pPr marL="514350" indent="-514350">
              <a:buFont typeface="Wingdings" panose="05000000000000000000" pitchFamily="2" charset="2"/>
              <a:buAutoNum type="arabicPeriod"/>
              <a:defRPr/>
            </a:pPr>
            <a:r>
              <a:rPr lang="en-US" sz="2800" dirty="0"/>
              <a:t>Students are responsible for knowing how to EXPLAIN the math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xmlns="" id="{8257543C-7457-4B9D-9067-2A2688A38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/>
              <a:t>S</a:t>
            </a:r>
            <a:r>
              <a:rPr lang="en-US"/>
              <a:t>OCIAL </a:t>
            </a:r>
            <a:r>
              <a:rPr lang="en-US" sz="5400"/>
              <a:t>S</a:t>
            </a:r>
            <a:r>
              <a:rPr lang="en-US"/>
              <a:t>TUDIES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xmlns="" id="{0CA03F33-763D-4A0A-8E43-F6AD6DFE9A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79425" y="1752600"/>
            <a:ext cx="82296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/>
              <a:t>Turn of the Century</a:t>
            </a:r>
          </a:p>
          <a:p>
            <a:pPr eaLnBrk="1" hangingPunct="1">
              <a:defRPr/>
            </a:pPr>
            <a:r>
              <a:rPr lang="en-US" sz="2800" dirty="0"/>
              <a:t>World War I</a:t>
            </a:r>
            <a:endParaRPr lang="en-US" sz="2800" dirty="0">
              <a:cs typeface="Arial"/>
            </a:endParaRPr>
          </a:p>
          <a:p>
            <a:pPr eaLnBrk="1" hangingPunct="1">
              <a:defRPr/>
            </a:pPr>
            <a:r>
              <a:rPr lang="en-US" sz="2800" dirty="0"/>
              <a:t>The</a:t>
            </a:r>
            <a:r>
              <a:rPr lang="en-US" sz="2800" dirty="0">
                <a:cs typeface="Arial"/>
              </a:rPr>
              <a:t> Great Depression</a:t>
            </a:r>
          </a:p>
          <a:p>
            <a:pPr eaLnBrk="1" hangingPunct="1">
              <a:defRPr/>
            </a:pPr>
            <a:r>
              <a:rPr lang="en-US" sz="2800" dirty="0"/>
              <a:t>U.S. involvement in World War 2</a:t>
            </a:r>
            <a:endParaRPr lang="en-US" sz="2800" dirty="0">
              <a:cs typeface="Arial"/>
            </a:endParaRPr>
          </a:p>
          <a:p>
            <a:pPr eaLnBrk="1" hangingPunct="1">
              <a:defRPr/>
            </a:pPr>
            <a:r>
              <a:rPr lang="en-US" sz="2800" dirty="0"/>
              <a:t>Cold War</a:t>
            </a:r>
            <a:endParaRPr lang="en-US" sz="2800" dirty="0">
              <a:cs typeface="Arial"/>
            </a:endParaRPr>
          </a:p>
          <a:p>
            <a:pPr eaLnBrk="1" hangingPunct="1">
              <a:defRPr/>
            </a:pPr>
            <a:r>
              <a:rPr lang="en-US" sz="2800" dirty="0"/>
              <a:t>America</a:t>
            </a:r>
            <a:r>
              <a:rPr lang="en-US" sz="2800" dirty="0">
                <a:cs typeface="Arial"/>
              </a:rPr>
              <a:t> Since 1975</a:t>
            </a:r>
          </a:p>
          <a:p>
            <a:pPr eaLnBrk="1" hangingPunct="1">
              <a:defRPr/>
            </a:pPr>
            <a:r>
              <a:rPr lang="en-US" sz="2800" dirty="0">
                <a:cs typeface="Arial"/>
              </a:rPr>
              <a:t>Personal Finance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598F8C-C47F-4DBB-ACAC-66CDE6924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65188"/>
          </a:xfrm>
        </p:spPr>
        <p:txBody>
          <a:bodyPr/>
          <a:lstStyle/>
          <a:p>
            <a:pPr algn="l">
              <a:defRPr/>
            </a:pPr>
            <a:r>
              <a:rPr lang="en-US" sz="5400" dirty="0"/>
              <a:t>S</a:t>
            </a:r>
            <a:r>
              <a:rPr lang="en-US" dirty="0"/>
              <a:t>CIENCE – </a:t>
            </a:r>
            <a:r>
              <a:rPr lang="en-US" sz="3600" dirty="0"/>
              <a:t>Characteristics of Science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0F905B-DB05-4296-BD52-5F19BCB9404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865188"/>
            <a:ext cx="8077200" cy="54102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b="1" dirty="0"/>
              <a:t>Habits of Mind</a:t>
            </a:r>
          </a:p>
          <a:p>
            <a:pPr eaLnBrk="1" hangingPunct="1">
              <a:defRPr/>
            </a:pPr>
            <a:r>
              <a:rPr lang="en-US" sz="2800" dirty="0"/>
              <a:t>Be Curious, Honest, Open-minded, Skeptical – be able and willing to question scientific claims and arguments effectively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dirty="0"/>
              <a:t>Collect &amp; analyze data</a:t>
            </a:r>
          </a:p>
          <a:p>
            <a:pPr eaLnBrk="1" hangingPunct="1">
              <a:defRPr/>
            </a:pPr>
            <a:r>
              <a:rPr lang="en-US" sz="2800" dirty="0"/>
              <a:t>Use tools for observing &amp; measuring</a:t>
            </a:r>
          </a:p>
          <a:p>
            <a:pPr marL="342900" lvl="1" indent="-342900">
              <a:spcBef>
                <a:spcPts val="600"/>
              </a:spcBef>
              <a:buClr>
                <a:schemeClr val="hlink"/>
              </a:buClr>
              <a:buSzPct val="90000"/>
              <a:buFontTx/>
              <a:buBlip>
                <a:blip r:embed="rId2"/>
              </a:buBlip>
              <a:defRPr/>
            </a:pPr>
            <a:r>
              <a:rPr lang="en-US" dirty="0"/>
              <a:t>Be able to communicate clearly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E6467-F01D-4AA3-A84D-FE2A0DA38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25"/>
            <a:ext cx="8229600" cy="828675"/>
          </a:xfrm>
        </p:spPr>
        <p:txBody>
          <a:bodyPr/>
          <a:lstStyle/>
          <a:p>
            <a:pPr>
              <a:defRPr/>
            </a:pPr>
            <a:r>
              <a:rPr lang="en-US" sz="5400" dirty="0"/>
              <a:t>S</a:t>
            </a:r>
            <a:r>
              <a:rPr lang="en-US" dirty="0"/>
              <a:t>CIENCE – </a:t>
            </a:r>
            <a:r>
              <a:rPr lang="en-US" sz="3200" dirty="0"/>
              <a:t>Characteristics of Science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3CD376-B4DD-4164-8BFF-9A657184F7C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8600" y="831850"/>
            <a:ext cx="8686800" cy="53403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dirty="0"/>
              <a:t>The Nature of Science</a:t>
            </a:r>
          </a:p>
          <a:p>
            <a:pPr marL="0" indent="0">
              <a:buFontTx/>
              <a:buNone/>
              <a:defRPr/>
            </a:pPr>
            <a:endParaRPr lang="en-US" b="1" dirty="0"/>
          </a:p>
          <a:p>
            <a:pPr>
              <a:defRPr/>
            </a:pPr>
            <a:r>
              <a:rPr lang="en-US" dirty="0"/>
              <a:t>Students will recognize the following:</a:t>
            </a:r>
          </a:p>
          <a:p>
            <a:pPr lvl="1">
              <a:defRPr/>
            </a:pPr>
            <a:r>
              <a:rPr lang="en-US" dirty="0"/>
              <a:t>Similar scientific investigations seldom produce exactly the same results</a:t>
            </a:r>
          </a:p>
          <a:p>
            <a:pPr lvl="1">
              <a:defRPr/>
            </a:pPr>
            <a:r>
              <a:rPr lang="en-US" dirty="0"/>
              <a:t>Some scientific knowledge is very old and yet is still valid today</a:t>
            </a:r>
          </a:p>
          <a:p>
            <a:pPr lvl="1">
              <a:defRPr/>
            </a:pPr>
            <a:r>
              <a:rPr lang="en-US" dirty="0"/>
              <a:t>Investigations may take many forms</a:t>
            </a:r>
          </a:p>
          <a:p>
            <a:pPr lvl="1">
              <a:defRPr/>
            </a:pPr>
            <a:r>
              <a:rPr lang="en-US" dirty="0"/>
              <a:t>Science uses technology</a:t>
            </a:r>
          </a:p>
          <a:p>
            <a:pPr lvl="1">
              <a:defRPr/>
            </a:pPr>
            <a:r>
              <a:rPr lang="en-US" dirty="0"/>
              <a:t>People of all ages and backgrounds can be involved in science</a:t>
            </a:r>
          </a:p>
          <a:p>
            <a:pPr marL="36576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>
            <a:extLst>
              <a:ext uri="{FF2B5EF4-FFF2-40B4-BE49-F238E27FC236}">
                <a16:creationId xmlns:a16="http://schemas.microsoft.com/office/drawing/2014/main" xmlns="" id="{637A8C10-9145-43B5-AE9E-BBE1D85672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/>
              <a:t>S</a:t>
            </a:r>
            <a:r>
              <a:rPr lang="en-US" dirty="0"/>
              <a:t>CIENCE - Content</a:t>
            </a:r>
          </a:p>
        </p:txBody>
      </p:sp>
      <p:sp>
        <p:nvSpPr>
          <p:cNvPr id="72710" name="Rectangle 6">
            <a:extLst>
              <a:ext uri="{FF2B5EF4-FFF2-40B4-BE49-F238E27FC236}">
                <a16:creationId xmlns:a16="http://schemas.microsoft.com/office/drawing/2014/main" xmlns="" id="{78729B12-87FD-4F4C-8624-CE0279C5B3F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6400"/>
            <a:ext cx="8534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Classification of Organisms</a:t>
            </a:r>
          </a:p>
          <a:p>
            <a:pPr eaLnBrk="1" hangingPunct="1">
              <a:defRPr/>
            </a:pPr>
            <a:r>
              <a:rPr lang="en-US" sz="2800" dirty="0"/>
              <a:t>Plant &amp; Animal Cells</a:t>
            </a:r>
          </a:p>
          <a:p>
            <a:pPr eaLnBrk="1" hangingPunct="1">
              <a:defRPr/>
            </a:pPr>
            <a:r>
              <a:rPr lang="en-US" sz="2800" dirty="0"/>
              <a:t>Beneficial &amp; Harmful Micro-organisms</a:t>
            </a:r>
          </a:p>
          <a:p>
            <a:pPr eaLnBrk="1" hangingPunct="1">
              <a:defRPr/>
            </a:pPr>
            <a:r>
              <a:rPr lang="en-US" sz="2800" dirty="0"/>
              <a:t>Heredity</a:t>
            </a:r>
          </a:p>
          <a:p>
            <a:pPr eaLnBrk="1" hangingPunct="1">
              <a:defRPr/>
            </a:pPr>
            <a:r>
              <a:rPr lang="en-US" sz="2800" dirty="0"/>
              <a:t>Destructive &amp; Constructive Earth Processes</a:t>
            </a:r>
          </a:p>
          <a:p>
            <a:pPr eaLnBrk="1" hangingPunct="1">
              <a:defRPr/>
            </a:pPr>
            <a:r>
              <a:rPr lang="en-US" sz="2800" dirty="0"/>
              <a:t>Physical &amp; Chemical Changes</a:t>
            </a:r>
          </a:p>
          <a:p>
            <a:pPr eaLnBrk="1" hangingPunct="1">
              <a:defRPr/>
            </a:pPr>
            <a:r>
              <a:rPr lang="en-US" sz="2800" dirty="0"/>
              <a:t>Electricity &amp; Magnetism</a:t>
            </a:r>
          </a:p>
          <a:p>
            <a:pPr marL="0" indent="0" eaLnBrk="1" hangingPunct="1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xmlns="" id="{C48C76B9-83F2-4DEF-9C9F-E37B31593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-153988"/>
            <a:ext cx="6511925" cy="974726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/>
              <a:t>GENERAL</a:t>
            </a:r>
            <a:endParaRPr lang="en-US" dirty="0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xmlns="" id="{C7812E82-0B89-437B-B862-DC9F4A28EE6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42925" y="989013"/>
            <a:ext cx="8229600" cy="563403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b="1" dirty="0"/>
              <a:t>AGENDA/FRIDAY FOLDERS</a:t>
            </a:r>
          </a:p>
          <a:p>
            <a:pPr eaLnBrk="1" hangingPunct="1">
              <a:defRPr/>
            </a:pPr>
            <a:r>
              <a:rPr lang="en-US" sz="2800" dirty="0"/>
              <a:t>Parents should review agendas nightly.</a:t>
            </a:r>
          </a:p>
          <a:p>
            <a:pPr eaLnBrk="1" hangingPunct="1">
              <a:defRPr/>
            </a:pPr>
            <a:r>
              <a:rPr lang="en-US" sz="2800" dirty="0"/>
              <a:t>Graded papers will go home about every two weeks in the Friday Folder.  Please sign &amp; return.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/>
              <a:t>STANDARDIZED TESTING WINDOWS</a:t>
            </a:r>
          </a:p>
          <a:p>
            <a:pPr lvl="1">
              <a:defRPr/>
            </a:pPr>
            <a:r>
              <a:rPr lang="en-US" dirty="0"/>
              <a:t>ITBS: October 22 - November</a:t>
            </a:r>
            <a:r>
              <a:rPr lang="en-US" dirty="0">
                <a:cs typeface="Arial"/>
              </a:rPr>
              <a:t> 2</a:t>
            </a:r>
          </a:p>
          <a:p>
            <a:pPr lvl="1">
              <a:defRPr/>
            </a:pPr>
            <a:r>
              <a:rPr lang="en-US" dirty="0"/>
              <a:t>GA Milestones:  April 11 -- 25</a:t>
            </a:r>
            <a:endParaRPr lang="en-US" b="1" cap="all" dirty="0"/>
          </a:p>
          <a:p>
            <a:pPr marL="0" lvl="1" indent="0">
              <a:buFontTx/>
              <a:buNone/>
              <a:defRPr/>
            </a:pPr>
            <a:r>
              <a:rPr lang="en-US" sz="3200" b="1" cap="all" dirty="0"/>
              <a:t>Absences</a:t>
            </a:r>
          </a:p>
          <a:p>
            <a:pPr lvl="1" indent="-342900">
              <a:defRPr/>
            </a:pPr>
            <a:r>
              <a:rPr lang="en-US" dirty="0"/>
              <a:t>Please send in a note for all absences</a:t>
            </a:r>
            <a:r>
              <a:rPr lang="en-US" sz="3200" dirty="0"/>
              <a:t>.</a:t>
            </a:r>
          </a:p>
          <a:p>
            <a:pPr eaLnBrk="1" hangingPunct="1">
              <a:buFontTx/>
              <a:buNone/>
              <a:defRPr/>
            </a:pPr>
            <a:endParaRPr lang="en-US" dirty="0"/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pic>
        <p:nvPicPr>
          <p:cNvPr id="69640" name="~PP12416.WAV">
            <a:hlinkClick r:id="" action="ppaction://media"/>
            <a:extLst>
              <a:ext uri="{FF2B5EF4-FFF2-40B4-BE49-F238E27FC236}">
                <a16:creationId xmlns:a16="http://schemas.microsoft.com/office/drawing/2014/main" xmlns="" id="{9826533A-1B3E-45BE-9932-05056468DD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2525" y="648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1E05C282-6A30-4F7B-B799-179717382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Homework Hints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F99E8B05-E3A9-4403-8F4C-2C9AFFA5F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altLang="en-US" sz="280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b="1"/>
              <a:t>Help only as long as there is no frustration or anger.</a:t>
            </a:r>
            <a:r>
              <a:rPr lang="en-US" altLang="en-US"/>
              <a:t/>
            </a:r>
            <a:br>
              <a:rPr lang="en-US" altLang="en-US"/>
            </a:br>
            <a:endParaRPr lang="en-US" alt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en-US" sz="240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/>
              <a:t>Help only as long as your child is working harder than you are.</a:t>
            </a:r>
            <a:endParaRPr lang="en-US" altLang="en-US" sz="280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1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b="1"/>
              <a:t>Avoid sitting with your child when they are about to "get it."</a:t>
            </a:r>
            <a:r>
              <a:rPr lang="en-US" altLang="en-US" sz="2800"/>
              <a:t/>
            </a:r>
            <a:br>
              <a:rPr lang="en-US" altLang="en-US" sz="2800"/>
            </a:br>
            <a:endParaRPr lang="en-US" altLang="en-US" sz="280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>
            <a:extLst>
              <a:ext uri="{FF2B5EF4-FFF2-40B4-BE49-F238E27FC236}">
                <a16:creationId xmlns:a16="http://schemas.microsoft.com/office/drawing/2014/main" xmlns="" id="{A6111EDA-2F2C-4610-A8C1-5F28D0680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altLang="en-US"/>
              <a:t>What Can Parents Do?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xmlns="" id="{2BD6B2A6-44BF-4FB3-8FF5-B4691580A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Encourage Daily Reading</a:t>
            </a:r>
          </a:p>
          <a:p>
            <a:pPr eaLnBrk="1" hangingPunct="1">
              <a:defRPr/>
            </a:pPr>
            <a:r>
              <a:rPr lang="en-US" altLang="en-US" dirty="0"/>
              <a:t>Review Homework Assignments</a:t>
            </a:r>
          </a:p>
          <a:p>
            <a:pPr eaLnBrk="1" hangingPunct="1">
              <a:defRPr/>
            </a:pPr>
            <a:r>
              <a:rPr lang="en-US" altLang="en-US" dirty="0"/>
              <a:t>Ask your child every week about what is happening in reading, writing, science, math, and social studies.</a:t>
            </a:r>
          </a:p>
        </p:txBody>
      </p:sp>
      <p:pic>
        <p:nvPicPr>
          <p:cNvPr id="23556" name="Picture 9" descr="j0308957">
            <a:extLst>
              <a:ext uri="{FF2B5EF4-FFF2-40B4-BE49-F238E27FC236}">
                <a16:creationId xmlns:a16="http://schemas.microsoft.com/office/drawing/2014/main" xmlns="" id="{F27363F5-02D8-4A64-9571-94051A1D1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648200"/>
            <a:ext cx="3505200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909969-72B3-480F-8E69-8132CB14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Content Weights for all 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0C1300-EF97-4CA2-8462-84784DEAF5E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19200" y="1752600"/>
            <a:ext cx="61722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/>
              <a:t>Tests 35%	</a:t>
            </a:r>
          </a:p>
          <a:p>
            <a:pPr>
              <a:defRPr/>
            </a:pPr>
            <a:r>
              <a:rPr lang="en-US" sz="2800" b="1" dirty="0"/>
              <a:t>Classwork/Projects 40%</a:t>
            </a:r>
            <a:endParaRPr lang="en-US" sz="2800" b="1" dirty="0">
              <a:cs typeface="Arial"/>
            </a:endParaRPr>
          </a:p>
          <a:p>
            <a:pPr>
              <a:defRPr/>
            </a:pPr>
            <a:r>
              <a:rPr lang="en-US" sz="2800" b="1" dirty="0">
                <a:cs typeface="Arial"/>
              </a:rPr>
              <a:t>Assessments 20%</a:t>
            </a:r>
            <a:endParaRPr lang="en-US" sz="2800" b="1" dirty="0"/>
          </a:p>
          <a:p>
            <a:pPr>
              <a:defRPr/>
            </a:pPr>
            <a:r>
              <a:rPr lang="en-US" sz="2800" b="1" dirty="0"/>
              <a:t>Homework 5%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73F6B6-D893-48F7-8329-65AFEFF56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hlinkClick r:id="rId2"/>
              </a:rPr>
              <a:t>http://www.ted.com/talks/angela_lee_duckworth_the_key_to_success_grit?language=en</a:t>
            </a: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C3627267-1A7B-465F-BD96-E39B69F01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Grit –What is it? </a:t>
            </a:r>
            <a:br>
              <a:rPr lang="en-US" dirty="0"/>
            </a:br>
            <a:r>
              <a:rPr lang="en-US" dirty="0"/>
              <a:t>Why do we need it? </a:t>
            </a:r>
          </a:p>
        </p:txBody>
      </p:sp>
    </p:spTree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13208-FFDA-4F54-A167-4CBC24F77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 err="1">
                <a:effectLst/>
              </a:rPr>
              <a:t>Hembree</a:t>
            </a:r>
            <a:r>
              <a:rPr lang="en-US" sz="4000" b="1" dirty="0">
                <a:effectLst/>
              </a:rPr>
              <a:t> Springs </a:t>
            </a:r>
            <a:br>
              <a:rPr lang="en-US" sz="4000" b="1" dirty="0">
                <a:effectLst/>
              </a:rPr>
            </a:br>
            <a:r>
              <a:rPr lang="en-US" sz="4000" b="1" dirty="0"/>
              <a:t>Recovery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63207B-68FA-453B-A60A-FD430A970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8686800" cy="4530725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-</a:t>
            </a:r>
            <a:r>
              <a:rPr lang="en-US" sz="2400" dirty="0">
                <a:effectLst/>
              </a:rPr>
              <a:t>Our schoolwide procedure will be that we will recover all failing grades to a maximum of 80% on tests</a:t>
            </a:r>
          </a:p>
          <a:p>
            <a:pPr>
              <a:defRPr/>
            </a:pPr>
            <a:r>
              <a:rPr lang="en-US" sz="2400" dirty="0">
                <a:effectLst/>
              </a:rPr>
              <a:t>- Students scoring below 70% will be offered remediation and recovery.  Students who receive a grade between 70-79 will have the opportunity to recover to an 80 upon request from the student or parent.  </a:t>
            </a:r>
          </a:p>
          <a:p>
            <a:pPr>
              <a:defRPr/>
            </a:pPr>
            <a:r>
              <a:rPr lang="en-US" sz="2400" dirty="0">
                <a:effectLst/>
              </a:rPr>
              <a:t>-Students will be given a minimum of one week for remediation and preparation before a recovery opportunity is given.</a:t>
            </a:r>
          </a:p>
          <a:p>
            <a:pPr>
              <a:defRPr/>
            </a:pPr>
            <a:r>
              <a:rPr lang="en-US" sz="2400" dirty="0">
                <a:effectLst/>
              </a:rPr>
              <a:t>-Parents will be notified a minimum of one week in advance of the retest date.</a:t>
            </a:r>
          </a:p>
          <a:p>
            <a:pPr>
              <a:defRPr/>
            </a:pPr>
            <a:r>
              <a:rPr lang="en-US" sz="2400" dirty="0">
                <a:effectLst/>
              </a:rPr>
              <a:t>-Parents have a maximum of 7 days to request a recovery after grade publication in the event the child receives a C. </a:t>
            </a:r>
          </a:p>
          <a:p>
            <a:pPr>
              <a:defRPr/>
            </a:pPr>
            <a:endParaRPr lang="en-US" sz="2400" dirty="0">
              <a:effectLst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623CD72F-A407-47FA-8866-58CFD16E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5"/>
            <a:ext cx="9067800" cy="1549400"/>
          </a:xfrm>
        </p:spPr>
        <p:txBody>
          <a:bodyPr/>
          <a:lstStyle/>
          <a:p>
            <a:pPr>
              <a:defRPr/>
            </a:pPr>
            <a:r>
              <a:rPr lang="en-US" dirty="0"/>
              <a:t>School-Parent Compact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13693E2D-E6ED-470C-B810-6282E4576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70025"/>
            <a:ext cx="9067800" cy="508317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/>
              <a:t>A clear blueprint for building school-parent partnerships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/>
              <a:t>∞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/>
              <a:t>Agreement of shared responsibilities for improved student academic achievement that school, parents, and students sign every year at the beginning of the year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dirty="0"/>
              <a:t>∞</a:t>
            </a:r>
          </a:p>
          <a:p>
            <a:pPr>
              <a:defRPr/>
            </a:pPr>
            <a:r>
              <a:rPr lang="en-US" dirty="0"/>
              <a:t>Contains school wide academic achievement goals based on students’ needs.  Two goals for this year- Reading and Math</a:t>
            </a:r>
          </a:p>
          <a:p>
            <a:pPr>
              <a:defRPr/>
            </a:pPr>
            <a:r>
              <a:rPr lang="en-US" dirty="0"/>
              <a:t>Every grade will focus its partnership around specific areas and strategies relevant to the standards and needs of the particular grade level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close up of a map&#10;&#10;Description generated with high confidence">
            <a:extLst>
              <a:ext uri="{FF2B5EF4-FFF2-40B4-BE49-F238E27FC236}">
                <a16:creationId xmlns:a16="http://schemas.microsoft.com/office/drawing/2014/main" xmlns="" id="{ED863819-2FED-4A7E-B4D2-8A719630C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794224"/>
            <a:ext cx="9256142" cy="52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216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18B2DCA3-222D-46A3-9476-D47C610C4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Contact Us	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7F49CC0D-8981-4143-8CC2-55A3E7A82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Always feel free to contact us via email </a:t>
            </a:r>
          </a:p>
          <a:p>
            <a:pPr marL="0" lvl="1" indent="0" eaLnBrk="1" hangingPunct="1">
              <a:buClr>
                <a:schemeClr val="hlink"/>
              </a:buClr>
              <a:buSzPct val="90000"/>
              <a:buFontTx/>
              <a:buNone/>
              <a:defRPr/>
            </a:pPr>
            <a:endParaRPr lang="en-US" altLang="en-US" sz="2400" dirty="0">
              <a:hlinkClick r:id="rId2"/>
            </a:endParaRPr>
          </a:p>
          <a:p>
            <a:pPr marL="0" lvl="1" indent="0" eaLnBrk="1" hangingPunct="1">
              <a:buClr>
                <a:schemeClr val="hlink"/>
              </a:buClr>
              <a:buSzPct val="90000"/>
              <a:buFontTx/>
              <a:buNone/>
              <a:defRPr/>
            </a:pPr>
            <a:r>
              <a:rPr lang="en-US" altLang="en-US" sz="2400" dirty="0"/>
              <a:t>	</a:t>
            </a:r>
          </a:p>
          <a:p>
            <a:pPr marL="285750" lvl="1" indent="0" eaLnBrk="1" hangingPunct="1">
              <a:buClr>
                <a:schemeClr val="hlink"/>
              </a:buClr>
              <a:buSzPct val="90000"/>
              <a:buFontTx/>
              <a:buNone/>
              <a:defRPr/>
            </a:pPr>
            <a:r>
              <a:rPr lang="en-US" altLang="en-US" sz="2400" dirty="0">
                <a:hlinkClick r:id="rId2"/>
              </a:rPr>
              <a:t>tavel@fultonschools.org</a:t>
            </a:r>
            <a:endParaRPr lang="en-US" altLang="en-US" sz="2400" dirty="0"/>
          </a:p>
          <a:p>
            <a:pPr marL="285750" lvl="1" indent="0" eaLnBrk="1" hangingPunct="1">
              <a:buClr>
                <a:schemeClr val="hlink"/>
              </a:buClr>
              <a:buSzPct val="90000"/>
              <a:buFontTx/>
              <a:buNone/>
              <a:defRPr/>
            </a:pPr>
            <a:r>
              <a:rPr lang="en-US" altLang="en-US" sz="2400" dirty="0">
                <a:hlinkClick r:id="rId3"/>
              </a:rPr>
              <a:t>walkers3@fultonschools.org</a:t>
            </a:r>
            <a:r>
              <a:rPr lang="en-US" altLang="en-US" sz="2400" dirty="0"/>
              <a:t>	</a:t>
            </a:r>
            <a:endParaRPr lang="en-US" altLang="ja-JP" sz="2400" dirty="0"/>
          </a:p>
          <a:p>
            <a:pPr marL="28575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hlinkClick r:id="rId4"/>
              </a:rPr>
              <a:t>Taquechel@fultonschools.org</a:t>
            </a:r>
            <a:endParaRPr lang="en-US" altLang="ja-JP" sz="2400" dirty="0"/>
          </a:p>
          <a:p>
            <a:pPr marL="28575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hlinkClick r:id="rId5"/>
              </a:rPr>
              <a:t>Smejkal@fultonschools.org</a:t>
            </a:r>
            <a:endParaRPr lang="en-US" altLang="ja-JP" sz="2400" dirty="0"/>
          </a:p>
          <a:p>
            <a:pPr marL="28575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cs typeface="Arial"/>
                <a:hlinkClick r:id="rId6"/>
              </a:rPr>
              <a:t>Nangia@fultonschools.org</a:t>
            </a:r>
            <a:endParaRPr lang="en-US" altLang="ja-JP" sz="2400" dirty="0">
              <a:cs typeface="Arial"/>
            </a:endParaRPr>
          </a:p>
          <a:p>
            <a:pPr marL="285750" indent="0" eaLnBrk="1" hangingPunct="1">
              <a:buNone/>
              <a:defRPr/>
            </a:pPr>
            <a:r>
              <a:rPr lang="en-US" altLang="ja-JP" sz="2400" dirty="0">
                <a:cs typeface="Arial"/>
                <a:hlinkClick r:id="rId7"/>
              </a:rPr>
              <a:t>hamiltonl2@fultonschools.org</a:t>
            </a:r>
            <a:r>
              <a:rPr lang="en-US" altLang="ja-JP" sz="2400" dirty="0">
                <a:cs typeface="Arial"/>
              </a:rPr>
              <a:t> 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endParaRPr lang="en-US" altLang="en-US" sz="3200" dirty="0">
              <a:cs typeface="Arial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altLang="en-US" sz="3200" dirty="0">
              <a:cs typeface="Arial"/>
            </a:endParaRPr>
          </a:p>
          <a:p>
            <a:pPr marL="1828800" lvl="4" indent="0" eaLnBrk="1" hangingPunct="1">
              <a:buNone/>
              <a:defRPr/>
            </a:pPr>
            <a:endParaRPr lang="en-US" altLang="en-US" sz="3200" dirty="0">
              <a:cs typeface="Arial"/>
            </a:endParaRPr>
          </a:p>
          <a:p>
            <a:pPr marL="1828800" lvl="4" indent="0" eaLnBrk="1" hangingPunct="1">
              <a:buNone/>
              <a:defRPr/>
            </a:pPr>
            <a:endParaRPr lang="en-US" altLang="en-US" dirty="0">
              <a:cs typeface="Arial"/>
            </a:endParaRPr>
          </a:p>
        </p:txBody>
      </p:sp>
      <p:pic>
        <p:nvPicPr>
          <p:cNvPr id="27652" name="Picture 4" descr="j0287313">
            <a:extLst>
              <a:ext uri="{FF2B5EF4-FFF2-40B4-BE49-F238E27FC236}">
                <a16:creationId xmlns:a16="http://schemas.microsoft.com/office/drawing/2014/main" xmlns="" id="{C4EA65EB-D498-4F24-BCD8-A3F574837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00013"/>
            <a:ext cx="1887538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F4F34-2DBE-4F46-A400-948D4BB6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Websites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91B1E4-9BCE-448A-BE74-3A2F78A1B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altLang="en-US" sz="3200" dirty="0">
                <a:hlinkClick r:id="rId2"/>
              </a:rPr>
              <a:t>www.walkers3.weebly.com</a:t>
            </a:r>
            <a:r>
              <a:rPr lang="en-US" altLang="en-US" sz="3200" dirty="0"/>
              <a:t> </a:t>
            </a:r>
          </a:p>
          <a:p>
            <a:pPr lvl="1" eaLnBrk="1" hangingPunct="1">
              <a:defRPr/>
            </a:pPr>
            <a:r>
              <a:rPr lang="en-US" altLang="en-US" sz="3200" dirty="0">
                <a:hlinkClick r:id="rId3"/>
              </a:rPr>
              <a:t>www.mrtavelsclass.weebly.com</a:t>
            </a:r>
            <a:endParaRPr lang="en-US" altLang="en-US" sz="3200" dirty="0"/>
          </a:p>
          <a:p>
            <a:pPr marL="457200" lvl="1" indent="0">
              <a:buClr>
                <a:schemeClr val="hlink"/>
              </a:buClr>
              <a:buSzPct val="90000"/>
              <a:buNone/>
              <a:defRPr/>
            </a:pPr>
            <a:r>
              <a:rPr lang="en-US" altLang="en-US" sz="3200" dirty="0">
                <a:cs typeface="Arial"/>
              </a:rPr>
              <a:t>-www.hamiltonshawks.weebly.com </a:t>
            </a:r>
          </a:p>
          <a:p>
            <a:pPr marL="457200" lvl="1" indent="0">
              <a:buClr>
                <a:schemeClr val="hlink"/>
              </a:buClr>
              <a:buSzPct val="90000"/>
              <a:buNone/>
              <a:defRPr/>
            </a:pPr>
            <a:r>
              <a:rPr lang="en-US" altLang="en-US" sz="3200" dirty="0">
                <a:cs typeface="Arial"/>
              </a:rPr>
              <a:t>-www.msnangiasclass.weebly.com</a:t>
            </a:r>
          </a:p>
          <a:p>
            <a:pPr marL="457200" lvl="1" indent="0">
              <a:buClr>
                <a:schemeClr val="hlink"/>
              </a:buClr>
              <a:buSzPct val="90000"/>
              <a:buNone/>
              <a:defRPr/>
            </a:pPr>
            <a:endParaRPr lang="en-US" altLang="en-US" sz="3200" dirty="0">
              <a:cs typeface="Arial"/>
            </a:endParaRPr>
          </a:p>
          <a:p>
            <a:pPr lvl="1">
              <a:buFontTx/>
              <a:buChar char="–"/>
              <a:defRPr/>
            </a:pPr>
            <a:endParaRPr lang="en-US" altLang="en-US" sz="3200" dirty="0">
              <a:cs typeface="Arial"/>
            </a:endParaRPr>
          </a:p>
          <a:p>
            <a:pPr marL="0" lvl="1" indent="0">
              <a:buFontTx/>
              <a:buNone/>
              <a:defRPr/>
            </a:pPr>
            <a:endParaRPr lang="en-US" altLang="en-US" dirty="0">
              <a:cs typeface="Arial"/>
            </a:endParaRPr>
          </a:p>
          <a:p>
            <a:pPr marL="0" indent="0">
              <a:buNone/>
              <a:defRPr/>
            </a:pPr>
            <a:endParaRPr lang="en-US" dirty="0">
              <a:cs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ACE098-219C-4156-A810-56BF8463E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Don’t forget to pick up your Home Access information at the </a:t>
            </a:r>
            <a:r>
              <a:rPr lang="en-US"/>
              <a:t>front desk!</a:t>
            </a:r>
            <a:br>
              <a:rPr lang="en-US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Thank you for coming!</a:t>
            </a:r>
            <a:br>
              <a:rPr lang="en-US" dirty="0"/>
            </a:br>
            <a:r>
              <a:rPr lang="en-US" dirty="0"/>
              <a:t>Let’s have a great year!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xmlns="" id="{56D645C2-D4CD-4641-B190-ED93A579A2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271838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Language Arts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F3A96C0-0CDC-43E6-A7A3-CE4D513472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n-ea"/>
              </a:rPr>
              <a:t>	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pic>
        <p:nvPicPr>
          <p:cNvPr id="7172" name="Picture 6" descr="j0292112">
            <a:extLst>
              <a:ext uri="{FF2B5EF4-FFF2-40B4-BE49-F238E27FC236}">
                <a16:creationId xmlns:a16="http://schemas.microsoft.com/office/drawing/2014/main" xmlns="" id="{DF88F667-F9B3-41EF-A2F9-AD9ECCA73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1817688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j0292108">
            <a:extLst>
              <a:ext uri="{FF2B5EF4-FFF2-40B4-BE49-F238E27FC236}">
                <a16:creationId xmlns:a16="http://schemas.microsoft.com/office/drawing/2014/main" xmlns="" id="{030651CB-B86A-4F37-8CB0-DD099B433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401638"/>
            <a:ext cx="1817688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 descr="j0294973">
            <a:extLst>
              <a:ext uri="{FF2B5EF4-FFF2-40B4-BE49-F238E27FC236}">
                <a16:creationId xmlns:a16="http://schemas.microsoft.com/office/drawing/2014/main" xmlns="" id="{DEF91B1D-4C92-4990-A177-EC4CDE930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"/>
            <a:ext cx="1450975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9" descr="j0292134">
            <a:extLst>
              <a:ext uri="{FF2B5EF4-FFF2-40B4-BE49-F238E27FC236}">
                <a16:creationId xmlns:a16="http://schemas.microsoft.com/office/drawing/2014/main" xmlns="" id="{FA8FDA88-EF86-4906-83F7-CF6F494F7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433513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>
            <a:extLst>
              <a:ext uri="{FF2B5EF4-FFF2-40B4-BE49-F238E27FC236}">
                <a16:creationId xmlns:a16="http://schemas.microsoft.com/office/drawing/2014/main" xmlns="" id="{07864DF0-AF87-4251-8730-DA078043C6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Reading Skills Include: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xmlns="" id="{F3E063FB-2F87-4030-A258-599C7D06C0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lnSpc>
                <a:spcPct val="150000"/>
              </a:lnSpc>
              <a:buFontTx/>
              <a:buNone/>
              <a:defRPr/>
            </a:pPr>
            <a:endParaRPr lang="en-US" altLang="en-US" dirty="0">
              <a:cs typeface="Arial"/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 u="sng" dirty="0"/>
              <a:t>Comprehension</a:t>
            </a:r>
            <a:r>
              <a:rPr lang="en-US" altLang="en-US" dirty="0"/>
              <a:t> (Context Clues, Inference, Main Idea, Summarizing)</a:t>
            </a:r>
            <a:endParaRPr lang="en-US" altLang="en-US" dirty="0">
              <a:cs typeface="Arial"/>
            </a:endParaRP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 u="sng" dirty="0"/>
              <a:t>Fluency</a:t>
            </a:r>
            <a:r>
              <a:rPr lang="en-US" altLang="en-US" dirty="0"/>
              <a:t> – read across a variety of genres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 u="sng" dirty="0"/>
              <a:t>Expand Vocabulary</a:t>
            </a:r>
            <a:r>
              <a:rPr lang="en-US" altLang="en-US" dirty="0"/>
              <a:t> – Latin roots &amp;           words from our literature </a:t>
            </a:r>
            <a:endParaRPr lang="en-US" altLang="en-US" u="sng" dirty="0"/>
          </a:p>
        </p:txBody>
      </p:sp>
      <p:pic>
        <p:nvPicPr>
          <p:cNvPr id="8196" name="Picture 8" descr="j0346645">
            <a:extLst>
              <a:ext uri="{FF2B5EF4-FFF2-40B4-BE49-F238E27FC236}">
                <a16:creationId xmlns:a16="http://schemas.microsoft.com/office/drawing/2014/main" xmlns="" id="{4243324F-0C8D-454F-B0DB-29F09995D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078413"/>
            <a:ext cx="1624013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B59AE0-D5B1-49A5-9E8D-4CB2B2309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 </a:t>
            </a: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r>
              <a:rPr lang="en-US" dirty="0"/>
              <a:t>Guided Reading</a:t>
            </a:r>
            <a:r>
              <a:rPr lang="en-US" dirty="0">
                <a:cs typeface="Arial"/>
              </a:rPr>
              <a:t/>
            </a:r>
            <a:br>
              <a:rPr lang="en-US" dirty="0">
                <a:cs typeface="Arial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1ABA9E-D342-4A2E-B6AC-20675F13A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30725"/>
          </a:xfrm>
        </p:spPr>
        <p:txBody>
          <a:bodyPr/>
          <a:lstStyle/>
          <a:p>
            <a:pPr lvl="1">
              <a:defRPr/>
            </a:pPr>
            <a:r>
              <a:rPr lang="en-US" sz="3200" dirty="0"/>
              <a:t>Mini lessons</a:t>
            </a:r>
          </a:p>
          <a:p>
            <a:pPr lvl="1">
              <a:defRPr/>
            </a:pPr>
            <a:r>
              <a:rPr lang="en-US" sz="3200" dirty="0"/>
              <a:t>Guided reading with teacher</a:t>
            </a:r>
          </a:p>
          <a:p>
            <a:pPr lvl="1">
              <a:defRPr/>
            </a:pPr>
            <a:r>
              <a:rPr lang="en-US" sz="3200" dirty="0"/>
              <a:t>Rotations</a:t>
            </a:r>
            <a:endParaRPr lang="en-US" sz="3200" dirty="0">
              <a:cs typeface="Arial"/>
            </a:endParaRPr>
          </a:p>
          <a:p>
            <a:pPr marL="457200" lvl="1" indent="0">
              <a:buFontTx/>
              <a:buNone/>
              <a:defRPr/>
            </a:pPr>
            <a:endParaRPr lang="en-US" sz="1050" dirty="0"/>
          </a:p>
          <a:p>
            <a:pPr marL="457200" lvl="1" indent="0">
              <a:buNone/>
              <a:defRPr/>
            </a:pPr>
            <a:endParaRPr lang="en-US" sz="2400" dirty="0">
              <a:cs typeface="Arial"/>
            </a:endParaRP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373F6991-C988-44F1-8CBB-476DEBE20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Guided Reading Groups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B8264436-C50C-41C3-9BC2-145A2889F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Your child will be placed in a guided reading group each semester.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Students will work collaboratively and individually to show comprehension and to discuss and debate ideas about the book using guided questions.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2442B39F-EBC9-47FF-8993-8A43D510A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Writing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3CF54C8A-6637-441C-BA61-0DE7D3876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b="1" dirty="0"/>
              <a:t>Writers' Workshop – Lucy Calkins</a:t>
            </a:r>
          </a:p>
          <a:p>
            <a:pPr algn="ctr" eaLnBrk="1" hangingPunct="1">
              <a:buNone/>
              <a:defRPr/>
            </a:pPr>
            <a:endParaRPr lang="en-US" altLang="en-US" sz="3600" b="1" dirty="0">
              <a:cs typeface="Arial"/>
            </a:endParaRPr>
          </a:p>
          <a:p>
            <a:pPr eaLnBrk="1" hangingPunct="1">
              <a:defRPr/>
            </a:pPr>
            <a:r>
              <a:rPr lang="en-US" altLang="en-US" dirty="0"/>
              <a:t>Mini-lesson (model strategies, techniques, habits)</a:t>
            </a:r>
          </a:p>
          <a:p>
            <a:pPr eaLnBrk="1" hangingPunct="1">
              <a:defRPr/>
            </a:pPr>
            <a:r>
              <a:rPr lang="en-US" altLang="en-US" dirty="0"/>
              <a:t>Independent Writing (flash drafts &amp; publishable pieces)</a:t>
            </a:r>
          </a:p>
          <a:p>
            <a:pPr eaLnBrk="1" hangingPunct="1">
              <a:defRPr/>
            </a:pPr>
            <a:r>
              <a:rPr lang="en-US" altLang="en-US" dirty="0"/>
              <a:t>Teacher conferencing/small groups</a:t>
            </a:r>
          </a:p>
          <a:p>
            <a:pPr eaLnBrk="1" hangingPunct="1">
              <a:defRPr/>
            </a:pPr>
            <a:r>
              <a:rPr lang="en-US" altLang="en-US" dirty="0"/>
              <a:t>Share Time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pic>
        <p:nvPicPr>
          <p:cNvPr id="11268" name="Picture 4" descr="j0168038">
            <a:extLst>
              <a:ext uri="{FF2B5EF4-FFF2-40B4-BE49-F238E27FC236}">
                <a16:creationId xmlns:a16="http://schemas.microsoft.com/office/drawing/2014/main" xmlns="" id="{5949FDD4-8DD6-4BB7-807C-EA78850CD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182086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F6EEBD2F-6EE1-46A1-9AFE-C3186F8FA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/>
              <a:t>Genres of Writing	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FC464264-8E43-48E6-A773-5C081F0F3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n-ea"/>
              </a:rPr>
              <a:t>Narrative Essay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Opinion/Argument Essay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Informational Essay</a:t>
            </a:r>
          </a:p>
          <a:p>
            <a:pPr eaLnBrk="1" hangingPunct="1">
              <a:defRPr/>
            </a:pPr>
            <a:r>
              <a:rPr lang="en-US" dirty="0">
                <a:ea typeface="+mn-ea"/>
              </a:rPr>
              <a:t>Responding to Paired Text Passages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pic>
        <p:nvPicPr>
          <p:cNvPr id="12292" name="Picture 4" descr="j0292134">
            <a:extLst>
              <a:ext uri="{FF2B5EF4-FFF2-40B4-BE49-F238E27FC236}">
                <a16:creationId xmlns:a16="http://schemas.microsoft.com/office/drawing/2014/main" xmlns="" id="{EC572619-8BDB-4F08-85D8-7F4319BD0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38600"/>
            <a:ext cx="25908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B5B0A5-2011-4617-9FD8-D8C566EC2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138" y="1981200"/>
            <a:ext cx="5635625" cy="83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dirty="0"/>
              <a:t>Georgia Standards of Excellence</a:t>
            </a:r>
          </a:p>
          <a:p>
            <a:pPr>
              <a:defRPr/>
            </a:pPr>
            <a:endParaRPr lang="en-US" sz="4800" dirty="0"/>
          </a:p>
          <a:p>
            <a:pPr>
              <a:defRPr/>
            </a:pPr>
            <a:r>
              <a:rPr lang="en-US" sz="4800" dirty="0">
                <a:hlinkClick r:id="rId2"/>
              </a:rPr>
              <a:t>www.gadoe.org</a:t>
            </a:r>
            <a:r>
              <a:rPr lang="en-US" sz="4800" dirty="0"/>
              <a:t> </a:t>
            </a:r>
          </a:p>
          <a:p>
            <a:pPr>
              <a:defRPr/>
            </a:pPr>
            <a:r>
              <a:rPr lang="en-US" sz="4800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364D5D-BBE5-44E1-B1F5-CB1DD9B1F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175500" cy="1793875"/>
          </a:xfrm>
        </p:spPr>
        <p:txBody>
          <a:bodyPr/>
          <a:lstStyle/>
          <a:p>
            <a:pPr>
              <a:defRPr/>
            </a:pPr>
            <a:r>
              <a:rPr lang="en-US" sz="7200" dirty="0"/>
              <a:t>Fifth Grade Math</a:t>
            </a:r>
            <a:r>
              <a:rPr lang="en-US" dirty="0"/>
              <a:t>	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2405</TotalTime>
  <Words>627</Words>
  <Application>Microsoft Office PowerPoint</Application>
  <PresentationFormat>On-screen Show (4:3)</PresentationFormat>
  <Paragraphs>140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MS PGothic</vt:lpstr>
      <vt:lpstr>Arial</vt:lpstr>
      <vt:lpstr>Times New Roman</vt:lpstr>
      <vt:lpstr>Wingdings</vt:lpstr>
      <vt:lpstr>Beam</vt:lpstr>
      <vt:lpstr>Welcome to Curriculum Night</vt:lpstr>
      <vt:lpstr>Grit –What is it?  Why do we need it? </vt:lpstr>
      <vt:lpstr>Language Arts</vt:lpstr>
      <vt:lpstr>Reading Skills Include:</vt:lpstr>
      <vt:lpstr>  Guided Reading </vt:lpstr>
      <vt:lpstr>Guided Reading Groups</vt:lpstr>
      <vt:lpstr>Writing</vt:lpstr>
      <vt:lpstr>Genres of Writing  </vt:lpstr>
      <vt:lpstr>Fifth Grade Math </vt:lpstr>
      <vt:lpstr>Basic Facts </vt:lpstr>
      <vt:lpstr>Math</vt:lpstr>
      <vt:lpstr>SOCIAL STUDIES</vt:lpstr>
      <vt:lpstr>SCIENCE – Characteristics of Science</vt:lpstr>
      <vt:lpstr>SCIENCE – Characteristics of Science</vt:lpstr>
      <vt:lpstr>SCIENCE - Content</vt:lpstr>
      <vt:lpstr>GENERAL</vt:lpstr>
      <vt:lpstr>Homework Hints</vt:lpstr>
      <vt:lpstr>What Can Parents Do?</vt:lpstr>
      <vt:lpstr>Content Weights for all subjects</vt:lpstr>
      <vt:lpstr>Hembree Springs  Recovery Procedure</vt:lpstr>
      <vt:lpstr>School-Parent Compact</vt:lpstr>
      <vt:lpstr>PowerPoint Presentation</vt:lpstr>
      <vt:lpstr>Contact Us </vt:lpstr>
      <vt:lpstr>Websites</vt:lpstr>
      <vt:lpstr>Don’t forget to pick up your Home Access information at the front desk!  Thank you for coming! Let’s have a great year!</vt:lpstr>
    </vt:vector>
  </TitlesOfParts>
  <Company>FCBOE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Lahey’s Language Arts</dc:title>
  <dc:creator>lahey</dc:creator>
  <cp:lastModifiedBy>Walker, Sharon</cp:lastModifiedBy>
  <cp:revision>114</cp:revision>
  <cp:lastPrinted>1601-01-01T00:00:00Z</cp:lastPrinted>
  <dcterms:created xsi:type="dcterms:W3CDTF">2007-08-22T00:27:18Z</dcterms:created>
  <dcterms:modified xsi:type="dcterms:W3CDTF">2018-08-24T11:03:15Z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